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1" r:id="rId4"/>
    <p:sldId id="259" r:id="rId5"/>
    <p:sldId id="260" r:id="rId6"/>
    <p:sldId id="261" r:id="rId7"/>
    <p:sldId id="262" r:id="rId8"/>
    <p:sldId id="755" r:id="rId9"/>
    <p:sldId id="784" r:id="rId10"/>
    <p:sldId id="905" r:id="rId11"/>
    <p:sldId id="890" r:id="rId12"/>
    <p:sldId id="891" r:id="rId13"/>
    <p:sldId id="892" r:id="rId14"/>
    <p:sldId id="904" r:id="rId15"/>
    <p:sldId id="894" r:id="rId16"/>
    <p:sldId id="903" r:id="rId17"/>
    <p:sldId id="872" r:id="rId18"/>
    <p:sldId id="869" r:id="rId19"/>
    <p:sldId id="897" r:id="rId20"/>
    <p:sldId id="902" r:id="rId21"/>
    <p:sldId id="899" r:id="rId22"/>
    <p:sldId id="900" r:id="rId23"/>
    <p:sldId id="901" r:id="rId24"/>
    <p:sldId id="585"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237"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23/11/2022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1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30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25 November 2022</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152" y="457200"/>
            <a:ext cx="114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828800"/>
            <a:ext cx="883624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Hal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Ehwal</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Agama Terengganu</a:t>
            </a:r>
          </a:p>
        </p:txBody>
      </p:sp>
      <p:sp>
        <p:nvSpPr>
          <p:cNvPr id="9" name="Rectangle 5"/>
          <p:cNvSpPr txBox="1">
            <a:spLocks noChangeArrowheads="1"/>
          </p:cNvSpPr>
          <p:nvPr/>
        </p:nvSpPr>
        <p:spPr>
          <a:xfrm>
            <a:off x="2438400" y="251460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47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2" name="Rectangle 1"/>
          <p:cNvSpPr/>
          <p:nvPr/>
        </p:nvSpPr>
        <p:spPr>
          <a:xfrm>
            <a:off x="375476" y="3699808"/>
            <a:ext cx="8377613" cy="1569660"/>
          </a:xfrm>
          <a:prstGeom prst="rect">
            <a:avLst/>
          </a:prstGeom>
        </p:spPr>
        <p:txBody>
          <a:bodyPr wrap="none">
            <a:spAutoFit/>
            <a:scene3d>
              <a:camera prst="orthographicFront"/>
              <a:lightRig rig="threePt" dir="t"/>
            </a:scene3d>
            <a:sp3d extrusionH="57150">
              <a:bevelT w="38100" h="38100"/>
            </a:sp3d>
          </a:bodyPr>
          <a:lstStyle/>
          <a:p>
            <a:pPr algn="ctr"/>
            <a:r>
              <a:rPr lang="en-US" sz="48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nzeigenGroT" pitchFamily="34" charset="0"/>
              </a:rPr>
              <a:t>HIKMAH DAN KESABARAN</a:t>
            </a:r>
          </a:p>
          <a:p>
            <a:pPr algn="ctr"/>
            <a:r>
              <a:rPr lang="en-US" sz="48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nzeigenGroT" pitchFamily="34" charset="0"/>
              </a:rPr>
              <a:t>DI SEBALIK MUSIBAH</a:t>
            </a:r>
          </a:p>
        </p:txBody>
      </p:sp>
    </p:spTree>
    <p:extLst>
      <p:ext uri="{BB962C8B-B14F-4D97-AF65-F5344CB8AC3E}">
        <p14:creationId xmlns:p14="http://schemas.microsoft.com/office/powerpoint/2010/main" val="41452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Chevron 5"/>
          <p:cNvSpPr/>
          <p:nvPr/>
        </p:nvSpPr>
        <p:spPr>
          <a:xfrm rot="6249288">
            <a:off x="2172176" y="1862067"/>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514600" y="334701"/>
            <a:ext cx="4388166" cy="1447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2800" b="1" dirty="0" smtClean="0">
                <a:ln w="1905"/>
                <a:solidFill>
                  <a:srgbClr val="FFFF00"/>
                </a:solidFill>
                <a:effectLst>
                  <a:innerShdw blurRad="69850" dist="43180" dir="5400000">
                    <a:srgbClr val="000000">
                      <a:alpha val="65000"/>
                    </a:srgbClr>
                  </a:innerShdw>
                </a:effectLst>
                <a:latin typeface="Arial Black" pitchFamily="34" charset="0"/>
              </a:rPr>
              <a:t>Bagi orang yang benar-benar beriman</a:t>
            </a:r>
            <a:endParaRPr lang="en-US" sz="28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2" name="Rounded Rectangle 11"/>
          <p:cNvSpPr/>
          <p:nvPr/>
        </p:nvSpPr>
        <p:spPr>
          <a:xfrm>
            <a:off x="272258" y="2632307"/>
            <a:ext cx="4047805" cy="1634893"/>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Kesenangan </a:t>
            </a:r>
            <a:r>
              <a:rPr lang="sv-SE" sz="2800" b="1" dirty="0">
                <a:ln w="1905"/>
                <a:solidFill>
                  <a:schemeClr val="accent5">
                    <a:lumMod val="50000"/>
                  </a:schemeClr>
                </a:solidFill>
                <a:effectLst>
                  <a:innerShdw blurRad="69850" dist="43180" dir="5400000">
                    <a:srgbClr val="000000">
                      <a:alpha val="65000"/>
                    </a:srgbClr>
                  </a:innerShdw>
                </a:effectLst>
              </a:rPr>
              <a:t>yang diterima adalah anugerah dari Allah SWT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7" name="Chevron 6"/>
          <p:cNvSpPr/>
          <p:nvPr/>
        </p:nvSpPr>
        <p:spPr>
          <a:xfrm rot="4424139">
            <a:off x="6363148" y="1879288"/>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6118845" y="4396754"/>
            <a:ext cx="1447800" cy="426691"/>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1223058" y="5410200"/>
            <a:ext cx="7346634" cy="1049438"/>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6">
                    <a:lumMod val="75000"/>
                  </a:schemeClr>
                </a:solidFill>
                <a:effectLst>
                  <a:innerShdw blurRad="69850" dist="43180" dir="5400000">
                    <a:srgbClr val="000000">
                      <a:alpha val="65000"/>
                    </a:srgbClr>
                  </a:innerShdw>
                </a:effectLst>
              </a:rPr>
              <a:t>Ujian </a:t>
            </a:r>
            <a:r>
              <a:rPr lang="sv-SE" sz="2600" b="1" dirty="0">
                <a:ln w="1905"/>
                <a:solidFill>
                  <a:schemeClr val="accent6">
                    <a:lumMod val="75000"/>
                  </a:schemeClr>
                </a:solidFill>
                <a:effectLst>
                  <a:innerShdw blurRad="69850" dist="43180" dir="5400000">
                    <a:srgbClr val="000000">
                      <a:alpha val="65000"/>
                    </a:srgbClr>
                  </a:innerShdw>
                </a:effectLst>
              </a:rPr>
              <a:t>yang mampu menaikkan kedudukannya serta membuahkan pahala dari sisi Allah SWT. </a:t>
            </a:r>
            <a:endParaRPr lang="en-US" sz="2600" b="1" dirty="0">
              <a:ln w="1905"/>
              <a:solidFill>
                <a:schemeClr val="accent6">
                  <a:lumMod val="75000"/>
                </a:schemeClr>
              </a:solidFill>
              <a:effectLst>
                <a:innerShdw blurRad="69850" dist="43180" dir="5400000">
                  <a:srgbClr val="000000">
                    <a:alpha val="65000"/>
                  </a:srgbClr>
                </a:innerShdw>
              </a:effectLst>
            </a:endParaRPr>
          </a:p>
        </p:txBody>
      </p:sp>
      <p:sp>
        <p:nvSpPr>
          <p:cNvPr id="9" name="Rounded Rectangle 8"/>
          <p:cNvSpPr/>
          <p:nvPr/>
        </p:nvSpPr>
        <p:spPr>
          <a:xfrm>
            <a:off x="4724400" y="2632307"/>
            <a:ext cx="4047805" cy="1253893"/>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M</a:t>
            </a:r>
            <a:r>
              <a:rPr lang="sv-SE" sz="2800" b="1" dirty="0" smtClean="0">
                <a:ln w="1905"/>
                <a:solidFill>
                  <a:schemeClr val="accent5">
                    <a:lumMod val="50000"/>
                  </a:schemeClr>
                </a:solidFill>
                <a:effectLst>
                  <a:innerShdw blurRad="69850" dist="43180" dir="5400000">
                    <a:srgbClr val="000000">
                      <a:alpha val="65000"/>
                    </a:srgbClr>
                  </a:innerShdw>
                </a:effectLst>
              </a:rPr>
              <a:t>usibah </a:t>
            </a:r>
            <a:r>
              <a:rPr lang="sv-SE" sz="2800" b="1" dirty="0">
                <a:ln w="1905"/>
                <a:solidFill>
                  <a:schemeClr val="accent5">
                    <a:lumMod val="50000"/>
                  </a:schemeClr>
                </a:solidFill>
                <a:effectLst>
                  <a:innerShdw blurRad="69850" dist="43180" dir="5400000">
                    <a:srgbClr val="000000">
                      <a:alpha val="65000"/>
                    </a:srgbClr>
                  </a:innerShdw>
                </a:effectLst>
              </a:rPr>
              <a:t>yang menimpa pula adalah ujian </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028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990600" y="1401684"/>
            <a:ext cx="7579092" cy="1036716"/>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Kita </a:t>
            </a:r>
            <a:r>
              <a:rPr lang="sv-SE" sz="2600" b="1" dirty="0">
                <a:ln w="1905"/>
                <a:solidFill>
                  <a:schemeClr val="accent5">
                    <a:lumMod val="50000"/>
                  </a:schemeClr>
                </a:solidFill>
                <a:effectLst>
                  <a:innerShdw blurRad="69850" dist="43180" dir="5400000">
                    <a:srgbClr val="000000">
                      <a:alpha val="65000"/>
                    </a:srgbClr>
                  </a:innerShdw>
                </a:effectLst>
              </a:rPr>
              <a:t>berada pada musim hujan dan banjir yang boleh mendatangkan musibah pada bila-bila masa</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2" name="Curved Left Arrow 1"/>
          <p:cNvSpPr/>
          <p:nvPr/>
        </p:nvSpPr>
        <p:spPr>
          <a:xfrm rot="19680074">
            <a:off x="4599782" y="138837"/>
            <a:ext cx="1143000" cy="1295400"/>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00544" y="304800"/>
            <a:ext cx="4195255"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3600" b="1" dirty="0" smtClean="0">
                <a:ln w="1905"/>
                <a:solidFill>
                  <a:srgbClr val="FFFF00"/>
                </a:solidFill>
                <a:effectLst>
                  <a:innerShdw blurRad="69850" dist="43180" dir="5400000">
                    <a:srgbClr val="000000">
                      <a:alpha val="65000"/>
                    </a:srgbClr>
                  </a:innerShdw>
                </a:effectLst>
                <a:latin typeface="Arial Black" pitchFamily="34" charset="0"/>
              </a:rPr>
              <a:t>Sekarang ini</a:t>
            </a:r>
            <a:endParaRPr lang="en-US" sz="36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4" name="Curved Left Arrow 13"/>
          <p:cNvSpPr/>
          <p:nvPr/>
        </p:nvSpPr>
        <p:spPr>
          <a:xfrm rot="18912341">
            <a:off x="6996006" y="4100793"/>
            <a:ext cx="1143000" cy="1295400"/>
          </a:xfrm>
          <a:prstGeom prst="curved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152400" y="5488328"/>
            <a:ext cx="8839200" cy="1217272"/>
          </a:xfrm>
          <a:prstGeom prst="round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20431D"/>
                </a:solidFill>
                <a:effectLst>
                  <a:innerShdw blurRad="69850" dist="43180" dir="5400000">
                    <a:srgbClr val="000000">
                      <a:alpha val="65000"/>
                    </a:srgbClr>
                  </a:innerShdw>
                </a:effectLst>
              </a:rPr>
              <a:t>Selagi mana kita masih bernafas dan menjalani kehidupan di atas muka bumi Allah ini, maka kita pasti akan diuji dengan musibah, dan setiap dari kita tidak akan dapat lari dari ujian musibah ini</a:t>
            </a:r>
            <a:endParaRPr lang="en-US" sz="2400" b="1" dirty="0">
              <a:ln w="1905"/>
              <a:solidFill>
                <a:srgbClr val="20431D"/>
              </a:solidFill>
              <a:effectLst>
                <a:innerShdw blurRad="69850" dist="43180" dir="5400000">
                  <a:srgbClr val="000000">
                    <a:alpha val="65000"/>
                  </a:srgbClr>
                </a:innerShdw>
              </a:effectLst>
            </a:endParaRPr>
          </a:p>
        </p:txBody>
      </p:sp>
      <p:sp>
        <p:nvSpPr>
          <p:cNvPr id="10" name="Rounded Rectangle 9"/>
          <p:cNvSpPr/>
          <p:nvPr/>
        </p:nvSpPr>
        <p:spPr>
          <a:xfrm>
            <a:off x="1219200" y="3881560"/>
            <a:ext cx="5943600" cy="1109063"/>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Setiap </a:t>
            </a:r>
            <a:r>
              <a:rPr lang="sv-SE" sz="2600" b="1" dirty="0">
                <a:ln w="1905"/>
                <a:solidFill>
                  <a:schemeClr val="accent5">
                    <a:lumMod val="50000"/>
                  </a:schemeClr>
                </a:solidFill>
                <a:effectLst>
                  <a:innerShdw blurRad="69850" dist="43180" dir="5400000">
                    <a:srgbClr val="000000">
                      <a:alpha val="65000"/>
                    </a:srgbClr>
                  </a:innerShdw>
                </a:effectLst>
              </a:rPr>
              <a:t>musibah yang menimpa adalah ujian dan ketentuan daripada Allah SWT</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11" name="Curved Left Arrow 10"/>
          <p:cNvSpPr/>
          <p:nvPr/>
        </p:nvSpPr>
        <p:spPr>
          <a:xfrm rot="19680074">
            <a:off x="4777260" y="2618713"/>
            <a:ext cx="1143000" cy="1295400"/>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478022" y="2784676"/>
            <a:ext cx="4195255"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3600" b="1" dirty="0" smtClean="0">
                <a:ln w="1905"/>
                <a:solidFill>
                  <a:srgbClr val="FFFF00"/>
                </a:solidFill>
                <a:effectLst>
                  <a:innerShdw blurRad="69850" dist="43180" dir="5400000">
                    <a:srgbClr val="000000">
                      <a:alpha val="65000"/>
                    </a:srgbClr>
                  </a:innerShdw>
                </a:effectLst>
                <a:latin typeface="Arial Black" pitchFamily="34" charset="0"/>
              </a:rPr>
              <a:t>Peringatan</a:t>
            </a:r>
            <a:endParaRPr lang="en-US" sz="3600" b="1" dirty="0">
              <a:ln w="1905"/>
              <a:solidFill>
                <a:srgbClr val="FFFF00"/>
              </a:soli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33002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2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 name="Rounded Rectangle 11"/>
          <p:cNvSpPr/>
          <p:nvPr/>
        </p:nvSpPr>
        <p:spPr>
          <a:xfrm>
            <a:off x="990600" y="1401684"/>
            <a:ext cx="7579092" cy="1036716"/>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accent5">
                    <a:lumMod val="50000"/>
                  </a:schemeClr>
                </a:solidFill>
                <a:effectLst>
                  <a:innerShdw blurRad="69850" dist="43180" dir="5400000">
                    <a:srgbClr val="000000">
                      <a:alpha val="65000"/>
                    </a:srgbClr>
                  </a:innerShdw>
                </a:effectLst>
              </a:rPr>
              <a:t>Allah SWT mengajar kita agar sentiasa bersabar di atas segala musibah yang menimpa kita</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2" name="Curved Left Arrow 1"/>
          <p:cNvSpPr/>
          <p:nvPr/>
        </p:nvSpPr>
        <p:spPr>
          <a:xfrm rot="19680074">
            <a:off x="5153817" y="138837"/>
            <a:ext cx="1143000" cy="1295400"/>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00544" y="304800"/>
            <a:ext cx="4804856"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3600" b="1" dirty="0" smtClean="0">
                <a:ln w="1905"/>
                <a:solidFill>
                  <a:srgbClr val="FFFF00"/>
                </a:solidFill>
                <a:effectLst>
                  <a:innerShdw blurRad="69850" dist="43180" dir="5400000">
                    <a:srgbClr val="000000">
                      <a:alpha val="65000"/>
                    </a:srgbClr>
                  </a:innerShdw>
                </a:effectLst>
                <a:latin typeface="Arial Black" pitchFamily="34" charset="0"/>
              </a:rPr>
              <a:t>Keterangan ayat</a:t>
            </a:r>
            <a:endParaRPr lang="en-US" sz="36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6" name="Rounded Rectangle 15"/>
          <p:cNvSpPr/>
          <p:nvPr/>
        </p:nvSpPr>
        <p:spPr>
          <a:xfrm>
            <a:off x="914400" y="3581400"/>
            <a:ext cx="7620000" cy="2133600"/>
          </a:xfrm>
          <a:prstGeom prst="roundRect">
            <a:avLst/>
          </a:prstGeom>
          <a:solidFill>
            <a:schemeClr val="accent3">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FF0000"/>
                </a:solidFill>
                <a:effectLst>
                  <a:innerShdw blurRad="69850" dist="43180" dir="5400000">
                    <a:srgbClr val="000000">
                      <a:alpha val="65000"/>
                    </a:srgbClr>
                  </a:innerShdw>
                </a:effectLst>
              </a:rPr>
              <a:t>Orang-orang yang sabar ketika ditimpa musibah akan memperolehi tiga kelebihan sekaligus, iaitu; </a:t>
            </a:r>
            <a:r>
              <a:rPr lang="sv-SE" sz="3200" b="1" dirty="0">
                <a:ln w="1905"/>
                <a:solidFill>
                  <a:srgbClr val="00B0F0"/>
                </a:solidFill>
                <a:effectLst>
                  <a:innerShdw blurRad="69850" dist="43180" dir="5400000">
                    <a:srgbClr val="000000">
                      <a:alpha val="65000"/>
                    </a:srgbClr>
                  </a:innerShdw>
                </a:effectLst>
              </a:rPr>
              <a:t>selawat</a:t>
            </a:r>
            <a:r>
              <a:rPr lang="sv-SE" sz="3200" b="1" dirty="0">
                <a:ln w="1905"/>
                <a:solidFill>
                  <a:srgbClr val="FF0000"/>
                </a:solidFill>
                <a:effectLst>
                  <a:innerShdw blurRad="69850" dist="43180" dir="5400000">
                    <a:srgbClr val="000000">
                      <a:alpha val="65000"/>
                    </a:srgbClr>
                  </a:innerShdw>
                </a:effectLst>
              </a:rPr>
              <a:t>, </a:t>
            </a:r>
            <a:r>
              <a:rPr lang="sv-SE" sz="3200" b="1" dirty="0">
                <a:ln w="1905"/>
                <a:solidFill>
                  <a:srgbClr val="00B0F0"/>
                </a:solidFill>
                <a:effectLst>
                  <a:innerShdw blurRad="69850" dist="43180" dir="5400000">
                    <a:srgbClr val="000000">
                      <a:alpha val="65000"/>
                    </a:srgbClr>
                  </a:innerShdw>
                </a:effectLst>
              </a:rPr>
              <a:t>rahmat</a:t>
            </a:r>
            <a:r>
              <a:rPr lang="sv-SE" sz="3200" b="1" dirty="0">
                <a:ln w="1905"/>
                <a:solidFill>
                  <a:srgbClr val="FF0000"/>
                </a:solidFill>
                <a:effectLst>
                  <a:innerShdw blurRad="69850" dist="43180" dir="5400000">
                    <a:srgbClr val="000000">
                      <a:alpha val="65000"/>
                    </a:srgbClr>
                  </a:innerShdw>
                </a:effectLst>
              </a:rPr>
              <a:t> dan </a:t>
            </a:r>
            <a:r>
              <a:rPr lang="sv-SE" sz="3200" b="1" dirty="0">
                <a:ln w="1905"/>
                <a:solidFill>
                  <a:srgbClr val="00B0F0"/>
                </a:solidFill>
                <a:effectLst>
                  <a:innerShdw blurRad="69850" dist="43180" dir="5400000">
                    <a:srgbClr val="000000">
                      <a:alpha val="65000"/>
                    </a:srgbClr>
                  </a:innerShdw>
                </a:effectLst>
              </a:rPr>
              <a:t>petunjuk</a:t>
            </a:r>
            <a:r>
              <a:rPr lang="sv-SE" sz="3200" b="1" dirty="0">
                <a:ln w="1905"/>
                <a:solidFill>
                  <a:srgbClr val="FF0000"/>
                </a:solidFill>
                <a:effectLst>
                  <a:innerShdw blurRad="69850" dist="43180" dir="5400000">
                    <a:srgbClr val="000000">
                      <a:alpha val="65000"/>
                    </a:srgbClr>
                  </a:innerShdw>
                </a:effectLst>
              </a:rPr>
              <a:t> Allah ke atas mereka</a:t>
            </a:r>
            <a:endParaRPr lang="en-US" sz="3200" b="1" dirty="0">
              <a:ln w="1905"/>
              <a:solidFill>
                <a:srgbClr val="FF0000"/>
              </a:solidFill>
              <a:effectLst>
                <a:innerShdw blurRad="69850" dist="43180" dir="5400000">
                  <a:srgbClr val="000000">
                    <a:alpha val="65000"/>
                  </a:srgbClr>
                </a:innerShdw>
              </a:effectLst>
            </a:endParaRPr>
          </a:p>
        </p:txBody>
      </p:sp>
      <p:sp>
        <p:nvSpPr>
          <p:cNvPr id="3" name="Striped Right Arrow 2"/>
          <p:cNvSpPr/>
          <p:nvPr/>
        </p:nvSpPr>
        <p:spPr>
          <a:xfrm rot="5400000">
            <a:off x="4357867" y="2586313"/>
            <a:ext cx="1077117" cy="7620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741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17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533400"/>
            <a:ext cx="8305800" cy="8382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it-IT" sz="2800" b="1" spc="150" dirty="0">
                <a:ln w="11430">
                  <a:solidFill>
                    <a:schemeClr val="accent6">
                      <a:lumMod val="75000"/>
                    </a:schemeClr>
                  </a:solidFill>
                </a:ln>
                <a:solidFill>
                  <a:srgbClr val="F8F8F8"/>
                </a:solidFill>
                <a:effectLst>
                  <a:outerShdw blurRad="25400" algn="tl" rotWithShape="0">
                    <a:srgbClr val="000000">
                      <a:alpha val="43000"/>
                    </a:srgbClr>
                  </a:outerShdw>
                </a:effectLst>
                <a:latin typeface="Arial Black" pitchFamily="34" charset="0"/>
              </a:rPr>
              <a:t>Al-Imam Ibnu Kathir </a:t>
            </a:r>
            <a:endParaRPr lang="it-IT" sz="2800" b="1" spc="150" dirty="0" smtClean="0">
              <a:ln w="11430">
                <a:solidFill>
                  <a:schemeClr val="accent6">
                    <a:lumMod val="75000"/>
                  </a:schemeClr>
                </a:solidFill>
              </a:ln>
              <a:solidFill>
                <a:srgbClr val="F8F8F8"/>
              </a:solidFill>
              <a:effectLst>
                <a:outerShdw blurRad="25400" algn="tl" rotWithShape="0">
                  <a:srgbClr val="000000">
                    <a:alpha val="43000"/>
                  </a:srgbClr>
                </a:outerShdw>
              </a:effectLst>
              <a:latin typeface="Arial Black" pitchFamily="34" charset="0"/>
            </a:endParaRPr>
          </a:p>
          <a:p>
            <a:pPr algn="ctr"/>
            <a:r>
              <a:rPr lang="it-IT" sz="2200" b="1" spc="150" dirty="0" smtClean="0">
                <a:ln w="11430"/>
                <a:solidFill>
                  <a:srgbClr val="F8F8F8"/>
                </a:solidFill>
                <a:effectLst>
                  <a:outerShdw blurRad="25400" algn="tl" rotWithShape="0">
                    <a:srgbClr val="000000">
                      <a:alpha val="43000"/>
                    </a:srgbClr>
                  </a:outerShdw>
                </a:effectLst>
                <a:latin typeface="Arial Black" pitchFamily="34" charset="0"/>
              </a:rPr>
              <a:t>menjelaskan dalam </a:t>
            </a:r>
            <a:r>
              <a:rPr lang="it-IT" sz="2200" b="1" spc="150" dirty="0">
                <a:ln w="11430"/>
                <a:solidFill>
                  <a:srgbClr val="F8F8F8"/>
                </a:solidFill>
                <a:effectLst>
                  <a:outerShdw blurRad="25400" algn="tl" rotWithShape="0">
                    <a:srgbClr val="000000">
                      <a:alpha val="43000"/>
                    </a:srgbClr>
                  </a:outerShdw>
                </a:effectLst>
                <a:latin typeface="Arial Black" pitchFamily="34" charset="0"/>
              </a:rPr>
              <a:t>kitab </a:t>
            </a:r>
            <a:r>
              <a:rPr lang="it-IT" sz="2200" b="1" spc="150" dirty="0" smtClean="0">
                <a:ln w="11430"/>
                <a:solidFill>
                  <a:srgbClr val="F8F8F8"/>
                </a:solidFill>
                <a:effectLst>
                  <a:outerShdw blurRad="25400" algn="tl" rotWithShape="0">
                    <a:srgbClr val="000000">
                      <a:alpha val="43000"/>
                    </a:srgbClr>
                  </a:outerShdw>
                </a:effectLst>
                <a:latin typeface="Arial Black" pitchFamily="34" charset="0"/>
              </a:rPr>
              <a:t>tafsirnya :</a:t>
            </a:r>
            <a:endParaRPr lang="en-US" sz="2200" b="1" spc="150" dirty="0">
              <a:ln w="11430"/>
              <a:solidFill>
                <a:srgbClr val="F8F8F8"/>
              </a:solidFill>
              <a:effectLst>
                <a:outerShdw blurRad="25400" algn="tl" rotWithShape="0">
                  <a:srgbClr val="000000">
                    <a:alpha val="43000"/>
                  </a:srgbClr>
                </a:outerShdw>
              </a:effectLst>
              <a:latin typeface="Arial Black" pitchFamily="34" charset="0"/>
            </a:endParaRPr>
          </a:p>
        </p:txBody>
      </p:sp>
      <p:sp>
        <p:nvSpPr>
          <p:cNvPr id="11" name="Rounded Rectangle 10"/>
          <p:cNvSpPr/>
          <p:nvPr/>
        </p:nvSpPr>
        <p:spPr>
          <a:xfrm>
            <a:off x="1447800" y="1905000"/>
            <a:ext cx="6248400" cy="4038600"/>
          </a:xfrm>
          <a:prstGeom prst="roundRect">
            <a:avLst/>
          </a:prstGeom>
          <a:solidFill>
            <a:schemeClr val="bg1">
              <a:alpha val="92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smtClean="0">
                <a:ln w="1905"/>
                <a:solidFill>
                  <a:schemeClr val="tx1"/>
                </a:solidFill>
                <a:effectLst>
                  <a:innerShdw blurRad="69850" dist="43180" dir="5400000">
                    <a:srgbClr val="000000">
                      <a:alpha val="65000"/>
                    </a:srgbClr>
                  </a:innerShdw>
                </a:effectLst>
              </a:rPr>
              <a:t>Makna </a:t>
            </a:r>
            <a:r>
              <a:rPr lang="sv-SE" sz="4000" b="1" dirty="0">
                <a:ln w="1905"/>
                <a:solidFill>
                  <a:schemeClr val="tx1"/>
                </a:solidFill>
                <a:effectLst>
                  <a:innerShdw blurRad="69850" dist="43180" dir="5400000">
                    <a:srgbClr val="000000">
                      <a:alpha val="65000"/>
                    </a:srgbClr>
                  </a:innerShdw>
                </a:effectLst>
              </a:rPr>
              <a:t>selawat Allah kepada orang-orang yang sabar ketika mendapat musibah memberi maksud mendapat pujian dari Allah </a:t>
            </a:r>
            <a:r>
              <a:rPr lang="sv-SE" sz="4000" b="1" dirty="0" smtClean="0">
                <a:ln w="1905"/>
                <a:solidFill>
                  <a:schemeClr val="tx1"/>
                </a:solidFill>
                <a:effectLst>
                  <a:innerShdw blurRad="69850" dist="43180" dir="5400000">
                    <a:srgbClr val="000000">
                      <a:alpha val="65000"/>
                    </a:srgbClr>
                  </a:innerShdw>
                </a:effectLst>
              </a:rPr>
              <a:t>SWT</a:t>
            </a:r>
            <a:endParaRPr lang="en-US" sz="40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69933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457200" y="838200"/>
            <a:ext cx="8229600" cy="1371600"/>
          </a:xfrm>
          <a:prstGeom prst="roundRect">
            <a:avLst/>
          </a:prstGeom>
          <a:solidFill>
            <a:schemeClr val="accent4">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Apa yang paling utama ialah musibah yang menimpa kita itu merupakan penghapus dosa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1295400" y="198119"/>
            <a:ext cx="6629400" cy="7162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Hikmah Disebalik Musibah</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409" b="12236"/>
          <a:stretch/>
        </p:blipFill>
        <p:spPr>
          <a:xfrm>
            <a:off x="304800" y="2362200"/>
            <a:ext cx="8458200" cy="4343400"/>
          </a:xfrm>
          <a:prstGeom prst="rect">
            <a:avLst/>
          </a:prstGeom>
        </p:spPr>
      </p:pic>
    </p:spTree>
    <p:extLst>
      <p:ext uri="{BB962C8B-B14F-4D97-AF65-F5344CB8AC3E}">
        <p14:creationId xmlns:p14="http://schemas.microsoft.com/office/powerpoint/2010/main" val="29420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381000" y="1103453"/>
            <a:ext cx="8382000" cy="1371600"/>
          </a:xfrm>
          <a:prstGeom prst="roundRect">
            <a:avLst/>
          </a:prstGeom>
          <a:solidFill>
            <a:schemeClr val="accent4">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7030A0"/>
                </a:solidFill>
                <a:effectLst>
                  <a:innerShdw blurRad="69850" dist="43180" dir="5400000">
                    <a:srgbClr val="000000">
                      <a:alpha val="65000"/>
                    </a:srgbClr>
                  </a:innerShdw>
                </a:effectLst>
              </a:rPr>
              <a:t>Hendaklah </a:t>
            </a:r>
            <a:r>
              <a:rPr lang="sv-SE" sz="2400" b="1" dirty="0">
                <a:ln w="1905"/>
                <a:solidFill>
                  <a:srgbClr val="7030A0"/>
                </a:solidFill>
                <a:effectLst>
                  <a:innerShdw blurRad="69850" dist="43180" dir="5400000">
                    <a:srgbClr val="000000">
                      <a:alpha val="65000"/>
                    </a:srgbClr>
                  </a:innerShdw>
                </a:effectLst>
              </a:rPr>
              <a:t>seorang muslim itu bersangka baik terhadap Allah SWT bahawa musibah yang menimpa dirinya itu merupakan penghapus dosa-dosa yang pernah dilakukannya selama ini</a:t>
            </a:r>
            <a:endParaRPr lang="en-US" sz="2400" b="1" dirty="0">
              <a:ln w="1905"/>
              <a:solidFill>
                <a:srgbClr val="7030A0"/>
              </a:solidFill>
              <a:effectLst>
                <a:innerShdw blurRad="69850" dist="43180" dir="5400000">
                  <a:srgbClr val="000000">
                    <a:alpha val="65000"/>
                  </a:srgbClr>
                </a:innerShdw>
              </a:effectLst>
            </a:endParaRPr>
          </a:p>
        </p:txBody>
      </p:sp>
      <p:sp>
        <p:nvSpPr>
          <p:cNvPr id="5" name="Rounded Rectangle 4"/>
          <p:cNvSpPr/>
          <p:nvPr/>
        </p:nvSpPr>
        <p:spPr>
          <a:xfrm>
            <a:off x="2819400" y="274319"/>
            <a:ext cx="3733800" cy="5638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RENUNGAN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6" name="Rounded Rectangle 5"/>
          <p:cNvSpPr/>
          <p:nvPr/>
        </p:nvSpPr>
        <p:spPr>
          <a:xfrm>
            <a:off x="381000" y="2743200"/>
            <a:ext cx="83820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6">
                    <a:lumMod val="50000"/>
                  </a:schemeClr>
                </a:solidFill>
                <a:effectLst>
                  <a:innerShdw blurRad="69850" dist="43180" dir="5400000">
                    <a:srgbClr val="000000">
                      <a:alpha val="65000"/>
                    </a:srgbClr>
                  </a:innerShdw>
                </a:effectLst>
              </a:rPr>
              <a:t>Dengan kita bersangka baik kepada Allah SWT maka ianya membuka pintu harapan dan menghilangkan sikap berputus asa terhadap Allah SWT</a:t>
            </a:r>
            <a:endParaRPr lang="en-US" sz="2400" b="1" dirty="0">
              <a:ln w="1905"/>
              <a:solidFill>
                <a:schemeClr val="accent6">
                  <a:lumMod val="50000"/>
                </a:schemeClr>
              </a:solidFill>
              <a:effectLst>
                <a:innerShdw blurRad="69850" dist="43180" dir="5400000">
                  <a:srgbClr val="000000">
                    <a:alpha val="65000"/>
                  </a:srgbClr>
                </a:innerShdw>
              </a:effectLst>
            </a:endParaRPr>
          </a:p>
        </p:txBody>
      </p:sp>
      <p:sp>
        <p:nvSpPr>
          <p:cNvPr id="7" name="Rounded Rectangle 6"/>
          <p:cNvSpPr/>
          <p:nvPr/>
        </p:nvSpPr>
        <p:spPr>
          <a:xfrm>
            <a:off x="381000" y="4419600"/>
            <a:ext cx="8382000" cy="137160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Ketahuilah, Allah tidak sesekali menimpakan ujian kecuali sesuai kemampuan hambaNya. </a:t>
            </a:r>
            <a:endParaRPr lang="en-US" sz="24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2278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25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Flowchart: Terminator 3"/>
          <p:cNvSpPr/>
          <p:nvPr/>
        </p:nvSpPr>
        <p:spPr>
          <a:xfrm>
            <a:off x="838200" y="304800"/>
            <a:ext cx="7620000" cy="609600"/>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Rasulullah SAW bersabda: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ctangle 1"/>
          <p:cNvSpPr/>
          <p:nvPr/>
        </p:nvSpPr>
        <p:spPr>
          <a:xfrm>
            <a:off x="685800" y="1219200"/>
            <a:ext cx="8001000" cy="2862322"/>
          </a:xfrm>
          <a:prstGeom prst="rect">
            <a:avLst/>
          </a:prstGeom>
        </p:spPr>
        <p:txBody>
          <a:bodyPr wrap="square">
            <a:spAutoFit/>
          </a:bodyPr>
          <a:lstStyle/>
          <a:p>
            <a:pPr algn="ctr" rtl="1"/>
            <a:r>
              <a:rPr lang="ar-SA" sz="6000" b="1" dirty="0"/>
              <a:t>ابْنَ آدَمَ إنْ صَبَرْتَ وَاحْتَسَبْتَ عِنْدَ الصَّدَمَةِ الْأُولَى لَمْ أَرْضَ لَكَ ثَوَابًا دُونَ </a:t>
            </a:r>
            <a:r>
              <a:rPr lang="ar-SA" sz="6000" b="1" dirty="0" smtClean="0"/>
              <a:t>الْجَنَّةِ</a:t>
            </a:r>
            <a:endParaRPr lang="en-US" sz="6000" dirty="0"/>
          </a:p>
        </p:txBody>
      </p:sp>
      <p:sp>
        <p:nvSpPr>
          <p:cNvPr id="3" name="Rectangle 2"/>
          <p:cNvSpPr/>
          <p:nvPr/>
        </p:nvSpPr>
        <p:spPr>
          <a:xfrm>
            <a:off x="609600" y="4033897"/>
            <a:ext cx="8077200" cy="2062103"/>
          </a:xfrm>
          <a:prstGeom prst="rect">
            <a:avLst/>
          </a:prstGeom>
        </p:spPr>
        <p:txBody>
          <a:bodyPr wrap="square">
            <a:spAutoFit/>
          </a:bodyPr>
          <a:lstStyle/>
          <a:p>
            <a:pPr algn="just"/>
            <a:r>
              <a:rPr lang="ms-MY" sz="3200" b="1" dirty="0" smtClean="0"/>
              <a:t>Maksudnya :</a:t>
            </a:r>
            <a:r>
              <a:rPr lang="ms-MY" sz="3200" b="1" dirty="0" smtClean="0">
                <a:solidFill>
                  <a:schemeClr val="accent5">
                    <a:lumMod val="50000"/>
                  </a:schemeClr>
                </a:solidFill>
              </a:rPr>
              <a:t> </a:t>
            </a:r>
            <a:r>
              <a:rPr lang="ms-MY" sz="3200" b="1" dirty="0">
                <a:solidFill>
                  <a:schemeClr val="accent5">
                    <a:lumMod val="50000"/>
                  </a:schemeClr>
                </a:solidFill>
              </a:rPr>
              <a:t>“Wahai anak Adam, jika engkau bersabar dan mengharap pahala sejak awal tertimpa musibah, maka Aku pasti jaminan syurga untuk kamu.” </a:t>
            </a:r>
            <a:endParaRPr lang="en-US" sz="3200" b="1" dirty="0">
              <a:solidFill>
                <a:schemeClr val="accent5">
                  <a:lumMod val="50000"/>
                </a:schemeClr>
              </a:solidFill>
            </a:endParaRPr>
          </a:p>
        </p:txBody>
      </p:sp>
      <p:sp>
        <p:nvSpPr>
          <p:cNvPr id="8" name="Rectangle 7"/>
          <p:cNvSpPr/>
          <p:nvPr/>
        </p:nvSpPr>
        <p:spPr>
          <a:xfrm>
            <a:off x="5886315" y="6183868"/>
            <a:ext cx="3181485" cy="369332"/>
          </a:xfrm>
          <a:prstGeom prst="rect">
            <a:avLst/>
          </a:prstGeom>
        </p:spPr>
        <p:txBody>
          <a:bodyPr wrap="square">
            <a:spAutoFit/>
          </a:bodyPr>
          <a:lstStyle/>
          <a:p>
            <a:r>
              <a:rPr lang="ms-MY" b="1" i="1" dirty="0"/>
              <a:t>(Hadis Riwayat </a:t>
            </a:r>
            <a:r>
              <a:rPr lang="ms-MY" b="1" i="1" dirty="0" smtClean="0"/>
              <a:t>Ibnu Majah) </a:t>
            </a:r>
            <a:endParaRPr lang="en-US" b="1" i="1" dirty="0"/>
          </a:p>
        </p:txBody>
      </p:sp>
    </p:spTree>
    <p:extLst>
      <p:ext uri="{BB962C8B-B14F-4D97-AF65-F5344CB8AC3E}">
        <p14:creationId xmlns:p14="http://schemas.microsoft.com/office/powerpoint/2010/main" val="3491469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1752600" y="762000"/>
            <a:ext cx="5791200" cy="2895020"/>
          </a:xfrm>
          <a:prstGeom prst="roundRect">
            <a:avLst/>
          </a:prstGeom>
          <a:solidFill>
            <a:schemeClr val="accent6">
              <a:lumMod val="20000"/>
              <a:lumOff val="80000"/>
              <a:alpha val="92000"/>
            </a:schemeClr>
          </a:solidFill>
          <a:ln w="85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6">
                  <a:lumMod val="50000"/>
                </a:schemeClr>
              </a:solidFill>
              <a:effectLst>
                <a:innerShdw blurRad="69850" dist="43180" dir="5400000">
                  <a:srgbClr val="000000">
                    <a:alpha val="65000"/>
                  </a:srgbClr>
                </a:innerShdw>
              </a:effectLst>
            </a:endParaRPr>
          </a:p>
          <a:p>
            <a:pPr algn="ctr"/>
            <a:r>
              <a:rPr lang="sv-SE" sz="2800" b="1" dirty="0" smtClean="0">
                <a:ln w="1905"/>
                <a:solidFill>
                  <a:schemeClr val="accent6">
                    <a:lumMod val="50000"/>
                  </a:schemeClr>
                </a:solidFill>
                <a:effectLst>
                  <a:innerShdw blurRad="69850" dist="43180" dir="5400000">
                    <a:srgbClr val="000000">
                      <a:alpha val="65000"/>
                    </a:srgbClr>
                  </a:innerShdw>
                </a:effectLst>
              </a:rPr>
              <a:t>Pahala </a:t>
            </a:r>
            <a:r>
              <a:rPr lang="sv-SE" sz="2800" b="1" dirty="0">
                <a:ln w="1905"/>
                <a:solidFill>
                  <a:schemeClr val="accent6">
                    <a:lumMod val="50000"/>
                  </a:schemeClr>
                </a:solidFill>
                <a:effectLst>
                  <a:innerShdw blurRad="69850" dist="43180" dir="5400000">
                    <a:srgbClr val="000000">
                      <a:alpha val="65000"/>
                    </a:srgbClr>
                  </a:innerShdw>
                </a:effectLst>
              </a:rPr>
              <a:t>percuma bukan sahaja diperoleh mereka yang menghadapi ujian, malah akan turut dikurniakan kepada mereka yang memberikan bantuan kepada mangsa bencana</a:t>
            </a:r>
            <a:endParaRPr lang="en-US" sz="2800" b="1" dirty="0">
              <a:ln w="1905"/>
              <a:solidFill>
                <a:schemeClr val="accent6">
                  <a:lumMod val="50000"/>
                </a:schemeClr>
              </a:solidFill>
              <a:effectLst>
                <a:innerShdw blurRad="69850" dist="43180" dir="5400000">
                  <a:srgbClr val="000000">
                    <a:alpha val="65000"/>
                  </a:srgbClr>
                </a:innerShdw>
              </a:effectLst>
            </a:endParaRPr>
          </a:p>
        </p:txBody>
      </p:sp>
      <p:sp>
        <p:nvSpPr>
          <p:cNvPr id="5" name="Rounded Rectangle 4"/>
          <p:cNvSpPr/>
          <p:nvPr/>
        </p:nvSpPr>
        <p:spPr>
          <a:xfrm>
            <a:off x="533400" y="152400"/>
            <a:ext cx="8077200" cy="10210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Kelebihan bagi orang-orang yang memberikan bantuan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7" name="Rounded Rectangle 6"/>
          <p:cNvSpPr/>
          <p:nvPr/>
        </p:nvSpPr>
        <p:spPr>
          <a:xfrm>
            <a:off x="2819400" y="4495800"/>
            <a:ext cx="6019800" cy="1981200"/>
          </a:xfrm>
          <a:prstGeom prst="roundRect">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Mereka yang membantu hamba Allah yang sedang dalam ujian itu perlu menyedari bahawa Allah SWT yang memberikan kesempatan dan menggerakkan hati untuk melakukan kebaikan</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 name="Bent-Up Arrow 1"/>
          <p:cNvSpPr/>
          <p:nvPr/>
        </p:nvSpPr>
        <p:spPr>
          <a:xfrm rot="5400000">
            <a:off x="1219490" y="4190710"/>
            <a:ext cx="2133600" cy="914980"/>
          </a:xfrm>
          <a:prstGeom prst="ben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241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381000" y="1103452"/>
            <a:ext cx="8382000" cy="1487347"/>
          </a:xfrm>
          <a:prstGeom prst="roundRect">
            <a:avLst/>
          </a:prstGeom>
          <a:solidFill>
            <a:schemeClr val="accent4">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7030A0"/>
                </a:solidFill>
                <a:effectLst>
                  <a:innerShdw blurRad="69850" dist="43180" dir="5400000">
                    <a:srgbClr val="000000">
                      <a:alpha val="65000"/>
                    </a:srgbClr>
                  </a:innerShdw>
                </a:effectLst>
              </a:rPr>
              <a:t>Marilah </a:t>
            </a:r>
            <a:r>
              <a:rPr lang="sv-SE" sz="2800" b="1" dirty="0">
                <a:ln w="1905"/>
                <a:solidFill>
                  <a:srgbClr val="7030A0"/>
                </a:solidFill>
                <a:effectLst>
                  <a:innerShdw blurRad="69850" dist="43180" dir="5400000">
                    <a:srgbClr val="000000">
                      <a:alpha val="65000"/>
                    </a:srgbClr>
                  </a:innerShdw>
                </a:effectLst>
              </a:rPr>
              <a:t>sama-sama kita renungi bahawa setiap ujian itu sebagai peluang untuk kita bermuhasabah dan memperbetulkan diri</a:t>
            </a:r>
            <a:endParaRPr lang="en-US" sz="2800" b="1" dirty="0">
              <a:ln w="1905"/>
              <a:solidFill>
                <a:srgbClr val="7030A0"/>
              </a:solidFill>
              <a:effectLst>
                <a:innerShdw blurRad="69850" dist="43180" dir="5400000">
                  <a:srgbClr val="000000">
                    <a:alpha val="65000"/>
                  </a:srgbClr>
                </a:innerShdw>
              </a:effectLst>
            </a:endParaRPr>
          </a:p>
        </p:txBody>
      </p:sp>
      <p:sp>
        <p:nvSpPr>
          <p:cNvPr id="5" name="Rounded Rectangle 4"/>
          <p:cNvSpPr/>
          <p:nvPr/>
        </p:nvSpPr>
        <p:spPr>
          <a:xfrm>
            <a:off x="2819400" y="274319"/>
            <a:ext cx="3733800" cy="5638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3000" b="1" dirty="0" smtClean="0">
                <a:ln w="1905"/>
                <a:solidFill>
                  <a:srgbClr val="FFFF00"/>
                </a:solidFill>
                <a:effectLst>
                  <a:innerShdw blurRad="69850" dist="43180" dir="5400000">
                    <a:srgbClr val="000000">
                      <a:alpha val="65000"/>
                    </a:srgbClr>
                  </a:innerShdw>
                </a:effectLst>
                <a:latin typeface="Arial Black" pitchFamily="34" charset="0"/>
              </a:rPr>
              <a:t>KESIMPULAN</a:t>
            </a:r>
            <a:endParaRPr lang="en-US" sz="30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6" name="Rounded Rectangle 5"/>
          <p:cNvSpPr/>
          <p:nvPr/>
        </p:nvSpPr>
        <p:spPr>
          <a:xfrm>
            <a:off x="1066800" y="3584292"/>
            <a:ext cx="6858000" cy="2816508"/>
          </a:xfrm>
          <a:prstGeom prst="roundRect">
            <a:avLst/>
          </a:prstGeom>
          <a:solidFill>
            <a:schemeClr val="tx1">
              <a:alpha val="92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Perbanyakkanlah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bersabar dan bersyukur atas setiap ujian, kerana Allah Maha Mengetahui lagi Maha Pengasih terhadap hamba-Nya dan pasti akan memberikan yang lebih baik untuk setiap makhluk ciptaanNya di dunia dan </a:t>
            </a: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akhirat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ight Arrow 2"/>
          <p:cNvSpPr/>
          <p:nvPr/>
        </p:nvSpPr>
        <p:spPr>
          <a:xfrm rot="5400000">
            <a:off x="4120588" y="2661211"/>
            <a:ext cx="990600" cy="849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1003518"/>
            <a:ext cx="8305800" cy="1815882"/>
          </a:xfrm>
          <a:prstGeom prst="rect">
            <a:avLst/>
          </a:prstGeom>
          <a:solidFill>
            <a:schemeClr val="accent2">
              <a:lumMod val="50000"/>
              <a:alpha val="55000"/>
            </a:schemeClr>
          </a:solidFill>
        </p:spPr>
        <p:txBody>
          <a:bodyPr wrap="square">
            <a:spAutoFit/>
          </a:bodyPr>
          <a:lstStyle/>
          <a:p>
            <a:pPr algn="ctr" rtl="1"/>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a:t>
            </a: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 اللهُ وَحْدَهُ لاَ شَرِيْكَ </a:t>
            </a:r>
            <a:r>
              <a:rPr lang="ar-SA"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endParaRPr lang="en-US"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5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3198435"/>
            <a:ext cx="83058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685800"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990600"/>
            <a:ext cx="8153400" cy="550920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bg2">
                    <a:lumMod val="25000"/>
                  </a:schemeClr>
                </a:solidFill>
              </a:rPr>
              <a:t>Ya Allah, wahai Zat Yang Maha </a:t>
            </a:r>
            <a:r>
              <a:rPr lang="ms-MY" sz="3200" b="1" dirty="0" smtClean="0">
                <a:solidFill>
                  <a:schemeClr val="bg2">
                    <a:lumMod val="25000"/>
                  </a:schemeClr>
                </a:solidFill>
              </a:rPr>
              <a:t>Pengasih . . .</a:t>
            </a:r>
            <a:endParaRPr lang="ms-MY" sz="3200" b="1" dirty="0">
              <a:solidFill>
                <a:schemeClr val="bg2">
                  <a:lumMod val="25000"/>
                </a:schemeClr>
              </a:solidFill>
            </a:endParaRPr>
          </a:p>
          <a:p>
            <a:pPr algn="just"/>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a:t>
            </a:r>
            <a:r>
              <a:rPr lang="ms-MY" sz="3200" b="1" dirty="0" smtClean="0">
                <a:solidFill>
                  <a:schemeClr val="accent5">
                    <a:lumMod val="50000"/>
                  </a:schemeClr>
                </a:solidFill>
              </a:rPr>
              <a:t>tersembunyi . . .</a:t>
            </a:r>
          </a:p>
          <a:p>
            <a:pPr algn="just"/>
            <a:endParaRPr lang="ms-MY" sz="3200" b="1" dirty="0">
              <a:solidFill>
                <a:schemeClr val="accent5">
                  <a:lumMod val="50000"/>
                </a:schemeClr>
              </a:solidFill>
            </a:endParaRPr>
          </a:p>
          <a:p>
            <a:pPr algn="ctr"/>
            <a:r>
              <a:rPr lang="ms-MY" sz="3200" b="1" dirty="0">
                <a:solidFill>
                  <a:schemeClr val="bg2">
                    <a:lumMod val="25000"/>
                  </a:schemeClr>
                </a:solidFill>
              </a:rPr>
              <a:t>Sesungguhnya Engkau Maha </a:t>
            </a:r>
            <a:r>
              <a:rPr lang="ms-MY" sz="3200" b="1" dirty="0" smtClean="0">
                <a:solidFill>
                  <a:schemeClr val="bg2">
                    <a:lumMod val="25000"/>
                  </a:schemeClr>
                </a:solidFill>
              </a:rPr>
              <a:t>Berkuasa</a:t>
            </a:r>
          </a:p>
          <a:p>
            <a:pPr algn="ctr"/>
            <a:r>
              <a:rPr lang="ms-MY" sz="3200" b="1" dirty="0" smtClean="0">
                <a:solidFill>
                  <a:schemeClr val="bg2">
                    <a:lumMod val="25000"/>
                  </a:schemeClr>
                </a:solidFill>
              </a:rPr>
              <a:t> </a:t>
            </a:r>
            <a:r>
              <a:rPr lang="ms-MY" sz="3200" b="1" dirty="0">
                <a:solidFill>
                  <a:schemeClr val="bg2">
                    <a:lumMod val="25000"/>
                  </a:schemeClr>
                </a:solidFill>
              </a:rPr>
              <a:t>atas segala </a:t>
            </a:r>
            <a:r>
              <a:rPr lang="ms-MY" sz="3200" b="1" dirty="0" smtClean="0">
                <a:solidFill>
                  <a:schemeClr val="bg2">
                    <a:lumMod val="25000"/>
                  </a:schemeClr>
                </a:solidFill>
              </a:rPr>
              <a:t>sesuatu </a:t>
            </a:r>
            <a:endParaRPr lang="ms-MY" sz="3200" b="1" dirty="0">
              <a:solidFill>
                <a:schemeClr val="accent5">
                  <a:lumMod val="50000"/>
                </a:schemeClr>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500336"/>
            <a:ext cx="8382000" cy="5976664"/>
          </a:xfrm>
          <a:prstGeom prst="rect">
            <a:avLst/>
          </a:prstGeom>
          <a:solidFill>
            <a:schemeClr val="lt1">
              <a:alpha val="72000"/>
            </a:schemeClr>
          </a:soli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1066800"/>
            <a:ext cx="84582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 </a:t>
            </a:r>
          </a:p>
        </p:txBody>
      </p:sp>
      <p:sp>
        <p:nvSpPr>
          <p:cNvPr id="4" name="TextBox 3"/>
          <p:cNvSpPr txBox="1"/>
          <p:nvPr/>
        </p:nvSpPr>
        <p:spPr>
          <a:xfrm>
            <a:off x="304800" y="3048000"/>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وَاِيَّايَ </a:t>
            </a:r>
            <a:r>
              <a:rPr lang="ar-SA" sz="6000" b="1" dirty="0">
                <a:solidFill>
                  <a:schemeClr val="bg2"/>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81000" y="3043059"/>
            <a:ext cx="8458200" cy="3693319"/>
          </a:xfrm>
          <a:prstGeom prst="rect">
            <a:avLst/>
          </a:prstGeom>
          <a:solidFill>
            <a:schemeClr val="bg1">
              <a:alpha val="61000"/>
            </a:schemeClr>
          </a:solidFill>
          <a:ln w="9525">
            <a:noFill/>
          </a:ln>
        </p:spPr>
        <p:txBody>
          <a:bodyPr wrap="square">
            <a:spAutoFit/>
          </a:bodyPr>
          <a:lstStyle/>
          <a:p>
            <a:pPr algn="ctr" fontAlgn="auto">
              <a:spcBef>
                <a:spcPts val="0"/>
              </a:spcBef>
              <a:spcAft>
                <a:spcPts val="0"/>
              </a:spcAft>
              <a:defRPr/>
            </a:pP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Marilah</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sama-sama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bertakwa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mentaati</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segala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perintahNya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meninggalkan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segala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laranganNya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bersyukur</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kerana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dapat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hidup</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aman dan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damai</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Mudah-mudahan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nikmat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tersebut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kita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dapat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melaksanakan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ibadat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serta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menjadi</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seorang</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mukmin</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yang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berjaya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di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dunia</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di </a:t>
            </a:r>
            <a:r>
              <a:rPr lang="es-ES" sz="2600" b="1" dirty="0" err="1">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akhirat</a:t>
            </a:r>
            <a:r>
              <a:rPr lang="es-ES" sz="2600" b="1" dirty="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2600" b="1" dirty="0" smtClean="0">
              <a:ln w="1905"/>
              <a:solidFill>
                <a:schemeClr val="accent5">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381000" y="152400"/>
            <a:ext cx="838200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600200" y="7620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Tajuk</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Khutbah </a:t>
            </a: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Hari</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a:t>
            </a:r>
            <a:r>
              <a:rPr lang="en-US" sz="48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Ini</a:t>
            </a:r>
            <a:r>
              <a:rPr lang="en-US" sz="48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rPr>
              <a:t> :</a:t>
            </a:r>
            <a:endParaRPr lang="en-US"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itchFamily="34" charset="0"/>
            </a:endParaRPr>
          </a:p>
        </p:txBody>
      </p:sp>
      <p:sp>
        <p:nvSpPr>
          <p:cNvPr id="6" name="Rectangle 5"/>
          <p:cNvSpPr/>
          <p:nvPr/>
        </p:nvSpPr>
        <p:spPr>
          <a:xfrm>
            <a:off x="152400" y="3124200"/>
            <a:ext cx="8839200" cy="3416320"/>
          </a:xfrm>
          <a:prstGeom prst="rect">
            <a:avLst/>
          </a:prstGeom>
          <a:noFill/>
          <a:scene3d>
            <a:camera prst="perspectiveAbove"/>
            <a:lightRig rig="threePt" dir="t"/>
          </a:scene3d>
        </p:spPr>
        <p:txBody>
          <a:bodyPr wrap="square" lIns="91440" tIns="45720" rIns="91440" bIns="45720">
            <a:spAutoFit/>
            <a:sp3d extrusionH="57150">
              <a:bevelT w="38100" h="38100" prst="angle"/>
            </a:sp3d>
          </a:bodyPr>
          <a:lstStyle/>
          <a:p>
            <a:pPr algn="ctr"/>
            <a:r>
              <a:rPr lang="fi-FI" sz="7200" b="1" dirty="0">
                <a:ln w="900" cmpd="sng">
                  <a:solidFill>
                    <a:schemeClr val="accent1">
                      <a:satMod val="190000"/>
                      <a:alpha val="55000"/>
                    </a:schemeClr>
                  </a:solidFill>
                  <a:prstDash val="solid"/>
                </a:ln>
                <a:solidFill>
                  <a:schemeClr val="accent1">
                    <a:satMod val="200000"/>
                    <a:tint val="3000"/>
                  </a:schemeClr>
                </a:solidFill>
                <a:effectLst>
                  <a:glow rad="139700">
                    <a:schemeClr val="accent5">
                      <a:satMod val="175000"/>
                      <a:alpha val="40000"/>
                    </a:schemeClr>
                  </a:glow>
                  <a:innerShdw blurRad="101600" dist="76200" dir="5400000">
                    <a:schemeClr val="accent1">
                      <a:satMod val="190000"/>
                      <a:tint val="100000"/>
                      <a:alpha val="74000"/>
                    </a:schemeClr>
                  </a:innerShdw>
                </a:effectLst>
                <a:latin typeface="Berlin Sans FB Demi" panose="020E0802020502020306" pitchFamily="34" charset="0"/>
              </a:rPr>
              <a:t>HIKMAH DAN KESABARAN DI SEBALIK MUSIBAH</a:t>
            </a:r>
            <a:endParaRPr lang="fi-FI"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endParaRPr>
          </a:p>
        </p:txBody>
      </p:sp>
      <p:sp>
        <p:nvSpPr>
          <p:cNvPr id="2" name="Rectangle 1"/>
          <p:cNvSpPr/>
          <p:nvPr/>
        </p:nvSpPr>
        <p:spPr>
          <a:xfrm>
            <a:off x="2362200" y="1752600"/>
            <a:ext cx="4572000" cy="1200329"/>
          </a:xfrm>
          <a:prstGeom prst="rect">
            <a:avLst/>
          </a:prstGeom>
        </p:spPr>
        <p:txBody>
          <a:bodyPr>
            <a:spAutoFit/>
          </a:bodyPr>
          <a:lstStyle/>
          <a:p>
            <a:pPr algn="ctr"/>
            <a:r>
              <a:rPr lang="ms-MY"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25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November 2022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b="1" i="1" dirty="0" err="1">
                <a:ln w="1905"/>
                <a:solidFill>
                  <a:schemeClr val="accent2">
                    <a:lumMod val="40000"/>
                    <a:lumOff val="60000"/>
                  </a:schemeClr>
                </a:solidFill>
                <a:effectLst>
                  <a:innerShdw blurRad="69850" dist="43180" dir="5400000">
                    <a:srgbClr val="000000">
                      <a:alpha val="65000"/>
                    </a:srgbClr>
                  </a:innerShdw>
                </a:effectLst>
              </a:rPr>
              <a:t>Bersamaan</a:t>
            </a:r>
            <a:endParaRPr lang="en-US" sz="2400" b="1" dirty="0">
              <a:ln w="1905"/>
              <a:solidFill>
                <a:schemeClr val="accent2">
                  <a:lumMod val="40000"/>
                  <a:lumOff val="60000"/>
                </a:schemeClr>
              </a:solidFill>
              <a:effectLst>
                <a:innerShdw blurRad="69850" dist="43180" dir="5400000">
                  <a:srgbClr val="000000">
                    <a:alpha val="65000"/>
                  </a:srgbClr>
                </a:innerShdw>
              </a:effectLst>
            </a:endParaRPr>
          </a:p>
          <a:p>
            <a:pPr algn="ctr"/>
            <a:r>
              <a:rPr lang="en-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a:t>
            </a:r>
            <a:r>
              <a:rPr lang="en-MY"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Rabiul</a:t>
            </a:r>
            <a:r>
              <a:rPr lang="en-MY"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MY"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Akhir</a:t>
            </a:r>
            <a:r>
              <a:rPr lang="en-MY"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1444</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chemeClr val="accent2"/>
                                        </p:clrVal>
                                      </p:to>
                                    </p:set>
                                    <p:set>
                                      <p:cBhvr>
                                        <p:cTn id="9" dur="500" fill="hold"/>
                                        <p:tgtEl>
                                          <p:spTgt spid="6">
                                            <p:txEl>
                                              <p:pRg st="0" end="0"/>
                                            </p:txEl>
                                          </p:spTgt>
                                        </p:tgtEl>
                                        <p:attrNameLst>
                                          <p:attrName>fillcolor</p:attrName>
                                        </p:attrNameLst>
                                      </p:cBhvr>
                                      <p:to>
                                        <p:clrVal>
                                          <a:schemeClr val="accent2"/>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Chevron 5"/>
          <p:cNvSpPr/>
          <p:nvPr/>
        </p:nvSpPr>
        <p:spPr>
          <a:xfrm rot="19987853">
            <a:off x="3230201" y="1454983"/>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36234" y="1828800"/>
            <a:ext cx="2971800" cy="16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400" b="1" dirty="0" smtClean="0">
                <a:ln w="1905"/>
                <a:solidFill>
                  <a:srgbClr val="FFFF00"/>
                </a:solidFill>
                <a:effectLst>
                  <a:innerShdw blurRad="69850" dist="43180" dir="5400000">
                    <a:srgbClr val="000000">
                      <a:alpha val="65000"/>
                    </a:srgbClr>
                  </a:innerShdw>
                </a:effectLst>
                <a:latin typeface="Arial Black" pitchFamily="34" charset="0"/>
              </a:rPr>
              <a:t>SABAR</a:t>
            </a:r>
            <a:endParaRPr lang="en-US" sz="44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12" name="Rounded Rectangle 11"/>
          <p:cNvSpPr/>
          <p:nvPr/>
        </p:nvSpPr>
        <p:spPr>
          <a:xfrm>
            <a:off x="4146234" y="457200"/>
            <a:ext cx="4540566" cy="170600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Salah </a:t>
            </a:r>
            <a:r>
              <a:rPr lang="sv-SE" sz="2600" b="1" dirty="0">
                <a:ln w="1905"/>
                <a:solidFill>
                  <a:schemeClr val="accent5">
                    <a:lumMod val="50000"/>
                  </a:schemeClr>
                </a:solidFill>
                <a:effectLst>
                  <a:innerShdw blurRad="69850" dist="43180" dir="5400000">
                    <a:srgbClr val="000000">
                      <a:alpha val="65000"/>
                    </a:srgbClr>
                  </a:innerShdw>
                </a:effectLst>
              </a:rPr>
              <a:t>satu sifat yang memberi manfaat yang sangat besar kepada setiap umat </a:t>
            </a:r>
            <a:r>
              <a:rPr lang="sv-SE" sz="2600" b="1" dirty="0" smtClean="0">
                <a:ln w="1905"/>
                <a:solidFill>
                  <a:schemeClr val="accent5">
                    <a:lumMod val="50000"/>
                  </a:schemeClr>
                </a:solidFill>
                <a:effectLst>
                  <a:innerShdw blurRad="69850" dist="43180" dir="5400000">
                    <a:srgbClr val="000000">
                      <a:alpha val="65000"/>
                    </a:srgbClr>
                  </a:innerShdw>
                </a:effectLst>
              </a:rPr>
              <a:t>Islam</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7" name="Chevron 6"/>
          <p:cNvSpPr/>
          <p:nvPr/>
        </p:nvSpPr>
        <p:spPr>
          <a:xfrm rot="1386832">
            <a:off x="3234905" y="3213174"/>
            <a:ext cx="837246" cy="54864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145280" y="2895600"/>
            <a:ext cx="4649154" cy="1676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Masalah </a:t>
            </a:r>
            <a:r>
              <a:rPr lang="sv-SE" sz="2600" b="1" dirty="0">
                <a:ln w="1905"/>
                <a:solidFill>
                  <a:schemeClr val="accent5">
                    <a:lumMod val="50000"/>
                  </a:schemeClr>
                </a:solidFill>
                <a:effectLst>
                  <a:innerShdw blurRad="69850" dist="43180" dir="5400000">
                    <a:srgbClr val="000000">
                      <a:alpha val="65000"/>
                    </a:srgbClr>
                  </a:innerShdw>
                </a:effectLst>
              </a:rPr>
              <a:t>yang </a:t>
            </a:r>
            <a:r>
              <a:rPr lang="sv-SE" sz="2600" b="1" dirty="0" smtClean="0">
                <a:ln w="1905"/>
                <a:solidFill>
                  <a:schemeClr val="accent5">
                    <a:lumMod val="50000"/>
                  </a:schemeClr>
                </a:solidFill>
                <a:effectLst>
                  <a:innerShdw blurRad="69850" dist="43180" dir="5400000">
                    <a:srgbClr val="000000">
                      <a:alpha val="65000"/>
                    </a:srgbClr>
                  </a:innerShdw>
                </a:effectLst>
              </a:rPr>
              <a:t>dihadapi akan menjadi </a:t>
            </a:r>
            <a:r>
              <a:rPr lang="sv-SE" sz="2600" b="1" dirty="0">
                <a:ln w="1905"/>
                <a:solidFill>
                  <a:schemeClr val="accent5">
                    <a:lumMod val="50000"/>
                  </a:schemeClr>
                </a:solidFill>
                <a:effectLst>
                  <a:innerShdw blurRad="69850" dist="43180" dir="5400000">
                    <a:srgbClr val="000000">
                      <a:alpha val="65000"/>
                    </a:srgbClr>
                  </a:innerShdw>
                </a:effectLst>
              </a:rPr>
              <a:t>lebih </a:t>
            </a:r>
            <a:r>
              <a:rPr lang="sv-SE" sz="2600" b="1" dirty="0" smtClean="0">
                <a:ln w="1905"/>
                <a:solidFill>
                  <a:schemeClr val="accent5">
                    <a:lumMod val="50000"/>
                  </a:schemeClr>
                </a:solidFill>
                <a:effectLst>
                  <a:innerShdw blurRad="69850" dist="43180" dir="5400000">
                    <a:srgbClr val="000000">
                      <a:alpha val="65000"/>
                    </a:srgbClr>
                  </a:innerShdw>
                </a:effectLst>
              </a:rPr>
              <a:t>ringan jika sabar </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15" name="Chevron 14"/>
          <p:cNvSpPr/>
          <p:nvPr/>
        </p:nvSpPr>
        <p:spPr>
          <a:xfrm rot="5400000">
            <a:off x="5951697" y="4716303"/>
            <a:ext cx="837246" cy="548640"/>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1223058" y="5488329"/>
            <a:ext cx="7346634" cy="1049438"/>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6">
                    <a:lumMod val="75000"/>
                  </a:schemeClr>
                </a:solidFill>
                <a:effectLst>
                  <a:innerShdw blurRad="69850" dist="43180" dir="5400000">
                    <a:srgbClr val="000000">
                      <a:alpha val="65000"/>
                    </a:srgbClr>
                  </a:innerShdw>
                </a:effectLst>
              </a:rPr>
              <a:t>Setiap </a:t>
            </a:r>
            <a:r>
              <a:rPr lang="sv-SE" sz="2600" b="1" dirty="0">
                <a:ln w="1905"/>
                <a:solidFill>
                  <a:schemeClr val="accent6">
                    <a:lumMod val="75000"/>
                  </a:schemeClr>
                </a:solidFill>
                <a:effectLst>
                  <a:innerShdw blurRad="69850" dist="43180" dir="5400000">
                    <a:srgbClr val="000000">
                      <a:alpha val="65000"/>
                    </a:srgbClr>
                  </a:innerShdw>
                </a:effectLst>
              </a:rPr>
              <a:t>perkara dapat diselesaikan dengan lebih tenang tanpa merasa gelisah dan tertekan</a:t>
            </a:r>
            <a:endParaRPr lang="en-US" sz="2600" b="1" dirty="0">
              <a:ln w="1905"/>
              <a:solidFill>
                <a:schemeClr val="accent6">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3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Flowchart: Terminator 3"/>
          <p:cNvSpPr/>
          <p:nvPr/>
        </p:nvSpPr>
        <p:spPr>
          <a:xfrm>
            <a:off x="838200" y="1447800"/>
            <a:ext cx="7620000" cy="609600"/>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Rasulullah SAW bersabda:</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381000" y="152400"/>
            <a:ext cx="8458200" cy="1066800"/>
          </a:xfrm>
          <a:prstGeom prst="roundRect">
            <a:avLst/>
          </a:prstGeom>
          <a:solidFill>
            <a:schemeClr val="accent4">
              <a:lumMod val="20000"/>
              <a:lumOff val="80000"/>
              <a:alpha val="92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n w="1905"/>
                <a:solidFill>
                  <a:schemeClr val="tx1"/>
                </a:solidFill>
                <a:effectLst>
                  <a:innerShdw blurRad="69850" dist="43180" dir="5400000">
                    <a:srgbClr val="000000">
                      <a:alpha val="65000"/>
                    </a:srgbClr>
                  </a:innerShdw>
                </a:effectLst>
              </a:rPr>
              <a:t>Orang beriman yang kuat kesabarannya, akan sentiasa mendapat kebaikan dalam segala urusannya</a:t>
            </a:r>
            <a:endParaRPr lang="en-US" sz="2800" b="1" dirty="0">
              <a:ln w="1905"/>
              <a:solidFill>
                <a:schemeClr val="tx1"/>
              </a:solidFill>
              <a:effectLst>
                <a:innerShdw blurRad="69850" dist="43180" dir="5400000">
                  <a:srgbClr val="000000">
                    <a:alpha val="65000"/>
                  </a:srgbClr>
                </a:innerShdw>
              </a:effectLst>
            </a:endParaRPr>
          </a:p>
        </p:txBody>
      </p:sp>
      <p:sp>
        <p:nvSpPr>
          <p:cNvPr id="2" name="Rectangle 1"/>
          <p:cNvSpPr/>
          <p:nvPr/>
        </p:nvSpPr>
        <p:spPr>
          <a:xfrm>
            <a:off x="381000" y="2209800"/>
            <a:ext cx="8382000" cy="1754326"/>
          </a:xfrm>
          <a:prstGeom prst="rect">
            <a:avLst/>
          </a:prstGeom>
        </p:spPr>
        <p:txBody>
          <a:bodyPr wrap="square">
            <a:spAutoFit/>
          </a:bodyPr>
          <a:lstStyle/>
          <a:p>
            <a:pPr algn="just" rtl="1"/>
            <a:r>
              <a:rPr lang="ar-SA" sz="3600" b="1" dirty="0"/>
              <a:t>عَجَبًا لأَمْرِ الْمُؤْمِنِ إِنَّ أَمْرَهُ كُلَّهُ خَيْرٌ وَلَيْسَ ذَاكَ لأَحَدٍ إِلاَّ لِلْمُؤْمِنِ إِنْ أَصَابَتْهُ سَرَّاءُ شَكَرَ فَكَانَ خَيْرًا لَهُ وَإِنْ أَصَابَتْهُ ضَرَّاءُ صَبَرَ فَكَانَ خَيْرًا لَهُ</a:t>
            </a:r>
            <a:endParaRPr lang="en-US" sz="3600" dirty="0"/>
          </a:p>
        </p:txBody>
      </p:sp>
      <p:sp>
        <p:nvSpPr>
          <p:cNvPr id="3" name="Rectangle 2"/>
          <p:cNvSpPr/>
          <p:nvPr/>
        </p:nvSpPr>
        <p:spPr>
          <a:xfrm>
            <a:off x="304800" y="3962400"/>
            <a:ext cx="8610600" cy="2308324"/>
          </a:xfrm>
          <a:prstGeom prst="rect">
            <a:avLst/>
          </a:prstGeom>
        </p:spPr>
        <p:txBody>
          <a:bodyPr wrap="square">
            <a:spAutoFit/>
          </a:bodyPr>
          <a:lstStyle/>
          <a:p>
            <a:pPr algn="just"/>
            <a:r>
              <a:rPr lang="ms-MY" sz="2400" b="1" dirty="0" smtClean="0"/>
              <a:t>Maksudnya : </a:t>
            </a:r>
            <a:r>
              <a:rPr lang="ms-MY" sz="2400" b="1" dirty="0">
                <a:solidFill>
                  <a:schemeClr val="accent5">
                    <a:lumMod val="50000"/>
                  </a:schemeClr>
                </a:solidFill>
              </a:rPr>
              <a:t>“Sangat ajaib keadaan seseorang yang beriman, sesungguhnya segala urusannya adalah baik, dan itu tidak terjadi kepada seseorang kecuali hanya bagi orang yang beriman. Jika dia mendapat kesenangan dia bersyukur, maka demikian itu kebaikan buatnya. Dan jika dia mendapat kesusahan, dia bersabar, maka demikian itu adalah kebaikan buatnya”.</a:t>
            </a:r>
            <a:endParaRPr lang="en-US" sz="2400" b="1" dirty="0">
              <a:solidFill>
                <a:schemeClr val="accent5">
                  <a:lumMod val="50000"/>
                </a:schemeClr>
              </a:solidFill>
            </a:endParaRPr>
          </a:p>
        </p:txBody>
      </p:sp>
      <p:sp>
        <p:nvSpPr>
          <p:cNvPr id="8" name="Rectangle 7"/>
          <p:cNvSpPr/>
          <p:nvPr/>
        </p:nvSpPr>
        <p:spPr>
          <a:xfrm>
            <a:off x="6327333" y="6324600"/>
            <a:ext cx="2496774" cy="369332"/>
          </a:xfrm>
          <a:prstGeom prst="rect">
            <a:avLst/>
          </a:prstGeom>
        </p:spPr>
        <p:txBody>
          <a:bodyPr wrap="none">
            <a:spAutoFit/>
          </a:bodyPr>
          <a:lstStyle/>
          <a:p>
            <a:r>
              <a:rPr lang="ms-MY" b="1" i="1" dirty="0"/>
              <a:t>(Hadis Riwayat Muslim) </a:t>
            </a:r>
            <a:endParaRPr lang="en-US" b="1" i="1" dirty="0"/>
          </a:p>
        </p:txBody>
      </p:sp>
    </p:spTree>
    <p:extLst>
      <p:ext uri="{BB962C8B-B14F-4D97-AF65-F5344CB8AC3E}">
        <p14:creationId xmlns:p14="http://schemas.microsoft.com/office/powerpoint/2010/main" val="2925846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12410333</TotalTime>
  <Words>1196</Words>
  <Application>Microsoft Office PowerPoint</Application>
  <PresentationFormat>On-screen Show (4:3)</PresentationFormat>
  <Paragraphs>140</Paragraphs>
  <Slides>39</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39</vt:i4>
      </vt:variant>
    </vt:vector>
  </HeadingPairs>
  <TitlesOfParts>
    <vt:vector size="57" baseType="lpstr">
      <vt:lpstr>Arial Unicode MS</vt:lpstr>
      <vt:lpstr>Agency FB</vt:lpstr>
      <vt:lpstr>Aharoni</vt:lpstr>
      <vt:lpstr>AnzeigenGroT</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702</cp:revision>
  <dcterms:created xsi:type="dcterms:W3CDTF">2017-12-24T04:47:57Z</dcterms:created>
  <dcterms:modified xsi:type="dcterms:W3CDTF">2022-11-23T06:37:20Z</dcterms:modified>
</cp:coreProperties>
</file>